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6D203F-B330-4AD6-B65A-BB7A0B974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FA2AD62-BE47-4A1D-83B9-5A789049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CC0F88-4989-400E-9EDD-6B6F4383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3CC96D-9860-4522-9C8C-56171E28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B910D5-5CE4-42B6-BE9C-1C9F9382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5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E157CA-1EB4-4E0F-B467-EE69B265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78DBFE-353B-4572-BA0E-045428F5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84D5AB-51BD-4F80-B0DD-0EC234FD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61E301E-9CC4-486D-9F41-AEC18BD1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27A4B7-C156-4FC0-A01C-BE3DE73A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15A6B4F-56D5-47D2-A82E-36A055AA2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F341042-C666-47E9-8AB8-A25D1668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CBC9A9-5DF4-44B9-BA2A-07D79FE9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D99DD4-285F-4046-9B80-D4A48D1F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5C9CEC4-5C88-4AA1-801A-D22BFDD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7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4B5767-EBA4-42A6-A266-F7DAE31D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4BE527-22B0-4F88-BC80-E859DF898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1155E5-C3FF-409D-A2FF-08767B83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BD19C8-61F6-48F6-B8CB-E100B008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D183F62-90F9-4CA8-9665-7D203E68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9EF15F-054E-4F0C-9FAD-C902B11E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1037BEA-1B9C-441D-BD38-AA199CEE7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B3AA60-C28C-41E8-8EC8-65B411CA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079FFC-700C-4288-BAB1-E8F1C790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D7430E-7239-4CEF-9F96-BC82CD70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1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55A4B6-3EEE-4BCD-B4BB-272A0A71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368710-2842-4EE2-99F2-83BF65D30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87C50AF-FF12-4452-9114-2070AB45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30C901F-718A-4A72-B78B-4B2A1689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08626D-1E2F-4925-B92E-0DD611D6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F9E6926-394A-4819-8728-296640CE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E551DB-CFFA-4956-A84D-BE4E6224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EB2F36-2399-466A-8D9D-3AA6A8CD8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9FD083-F775-42BA-B673-EB8D51AF8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C2E47CF-3A3D-4AFB-AC1E-10761471D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03DD964-47CB-4435-9F58-A36E47C8B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5A7BB3E-CF4E-4540-99A6-472E6CF2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C023F6C-BC6E-43FC-BB9B-5A7889BE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65109C9-8005-4396-BBBD-4DEF1EAF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7DFB5-DCB5-4D36-9FAC-FDBEDD13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B936679-C9A9-40FF-99F5-378EA5BB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A9AB068-F46A-478A-B9A8-2D6AA14C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2D83AB0-7C67-4835-B126-6386B7AD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1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B61EF5-7CF6-4F45-A3A1-FF839282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628695C-7CEC-4E59-9FED-DD51B1DD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9F7D2D4-E1E6-4175-94CB-08B0AA1E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64108C-3F68-4B29-B61A-52270D8A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3FC1A5-90C4-4792-8C14-1D121FCA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18A0CD2-218B-48CA-BD00-98B474BD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699BFA-D328-44A0-88A4-216C1C21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9F4E95-4051-453F-A6EB-7532B05C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B8089C5-33C3-4F2D-8F27-5E6089AC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6AD2C0-A722-4F1E-8056-CDE4A644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E533613-EF1D-4A1F-AA9D-C0921A605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8C87E5D-3DE5-4D98-8421-A26F0A567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65B4BA6-C47B-41B0-B626-F7A91DDA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CD5B97D-981A-4D13-945B-EA88372D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F61089A-A636-4AB2-B2B3-F82EE42F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FE78232-1AE0-4C20-8EC0-AF3E75A5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A7B6D78-BF5D-4E4B-B171-01623241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C8077-41C3-4167-961E-4EEDDDEE3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A077-5DCA-4347-8653-BB067368865C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8F17CB-E2D3-4020-9FFD-30C0A7651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FEB5D7-A0BD-4DD7-8744-1D327EA5C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C79F-24A8-42BA-9F31-168BCCEE3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46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3BE81B2F-C8B7-497B-8C0B-45121D3094A1}"/>
              </a:ext>
            </a:extLst>
          </p:cNvPr>
          <p:cNvSpPr/>
          <p:nvPr/>
        </p:nvSpPr>
        <p:spPr>
          <a:xfrm>
            <a:off x="1261750" y="1695595"/>
            <a:ext cx="4120144" cy="302444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7C36DF6-1F1E-45EA-A71B-9EB8A7A4D9C7}"/>
              </a:ext>
            </a:extLst>
          </p:cNvPr>
          <p:cNvSpPr txBox="1"/>
          <p:nvPr/>
        </p:nvSpPr>
        <p:spPr>
          <a:xfrm>
            <a:off x="1510145" y="2667001"/>
            <a:ext cx="346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2020</a:t>
            </a:r>
            <a:r>
              <a:rPr lang="zh-CN" altLang="en-US" sz="2800" dirty="0">
                <a:solidFill>
                  <a:srgbClr val="FF0000"/>
                </a:solidFill>
              </a:rPr>
              <a:t>年全国卷</a:t>
            </a:r>
            <a:r>
              <a:rPr lang="en-US" altLang="zh-CN" sz="2800" dirty="0">
                <a:solidFill>
                  <a:srgbClr val="FF0000"/>
                </a:solidFill>
              </a:rPr>
              <a:t>Ⅱ</a:t>
            </a:r>
            <a:r>
              <a:rPr lang="zh-CN" altLang="en-US" sz="2800" dirty="0">
                <a:solidFill>
                  <a:srgbClr val="FF0000"/>
                </a:solidFill>
              </a:rPr>
              <a:t>理综物理高考试题第</a:t>
            </a:r>
            <a:r>
              <a:rPr lang="en-US" altLang="zh-CN" sz="2800" dirty="0">
                <a:solidFill>
                  <a:srgbClr val="FF0000"/>
                </a:solidFill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</a:rPr>
              <a:t>题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xmlns="" id="{51730026-D71A-443C-8043-BF14320D7BB1}"/>
              </a:ext>
            </a:extLst>
          </p:cNvPr>
          <p:cNvSpPr/>
          <p:nvPr/>
        </p:nvSpPr>
        <p:spPr>
          <a:xfrm>
            <a:off x="5730043" y="1473925"/>
            <a:ext cx="583671" cy="38992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781BC10-16F7-4A30-9ED3-CE5E6FC60AF0}"/>
              </a:ext>
            </a:extLst>
          </p:cNvPr>
          <p:cNvSpPr txBox="1"/>
          <p:nvPr/>
        </p:nvSpPr>
        <p:spPr>
          <a:xfrm>
            <a:off x="6888481" y="1611084"/>
            <a:ext cx="382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、试题解析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EC554834-4998-46C2-AF1E-B86621F219CA}"/>
              </a:ext>
            </a:extLst>
          </p:cNvPr>
          <p:cNvSpPr txBox="1"/>
          <p:nvPr/>
        </p:nvSpPr>
        <p:spPr>
          <a:xfrm>
            <a:off x="1877983" y="4849969"/>
            <a:ext cx="333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解析  交流   研讨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170727B-704E-4E15-88D6-4F4C9B13F1FC}"/>
              </a:ext>
            </a:extLst>
          </p:cNvPr>
          <p:cNvSpPr txBox="1"/>
          <p:nvPr/>
        </p:nvSpPr>
        <p:spPr>
          <a:xfrm>
            <a:off x="6888481" y="3207818"/>
            <a:ext cx="382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、试题评析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379C308-D8DE-4204-88CB-DD75E53EE61F}"/>
              </a:ext>
            </a:extLst>
          </p:cNvPr>
          <p:cNvSpPr txBox="1"/>
          <p:nvPr/>
        </p:nvSpPr>
        <p:spPr>
          <a:xfrm>
            <a:off x="6861367" y="4725485"/>
            <a:ext cx="52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、教学建议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D8981EF-528B-4FF1-9476-49C012306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0"/>
            <a:ext cx="2794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221E59-147B-4DD3-9A43-15BC5F98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1117463-D7C6-4168-9B0B-A25D40DA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30" y="195168"/>
            <a:ext cx="3143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、试题解析</a:t>
            </a: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="" id="{08FFEA67-EC86-47B0-A0A4-96FC5DD79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28250"/>
              </p:ext>
            </p:extLst>
          </p:nvPr>
        </p:nvGraphicFramePr>
        <p:xfrm>
          <a:off x="2340582" y="1145285"/>
          <a:ext cx="481480" cy="48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3" imgW="214630" imgH="214630" progId="Equation.DSMT4">
                  <p:embed/>
                </p:oleObj>
              </mc:Choice>
              <mc:Fallback>
                <p:oleObj r:id="rId3" imgW="214630" imgH="21463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582" y="1145285"/>
                        <a:ext cx="481480" cy="481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xmlns="" id="{C973A3B0-3302-4B5F-AD6E-F6B5ED877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91737"/>
              </p:ext>
            </p:extLst>
          </p:nvPr>
        </p:nvGraphicFramePr>
        <p:xfrm>
          <a:off x="3143339" y="1833427"/>
          <a:ext cx="5681977" cy="5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5" imgW="2131695" imgH="214630" progId="Equation.DSMT4">
                  <p:embed/>
                </p:oleObj>
              </mc:Choice>
              <mc:Fallback>
                <p:oleObj r:id="rId5" imgW="2131695" imgH="21463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39" y="1833427"/>
                        <a:ext cx="5681977" cy="57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7EA499EF-BAD6-4029-8544-542559721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66" y="495902"/>
            <a:ext cx="1077533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75" eaLnBrk="0" fontAlgn="ctr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．氘核</a:t>
            </a:r>
            <a:r>
              <a:rPr lang="zh-CN" altLang="en-US" sz="5400" b="1" dirty="0">
                <a:latin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可通过一系列聚变反应释放能量，其总效果可用反应式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175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175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表示。海水中富含氘，已知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1kg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海水中含有的氘核约为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1.0×10</a:t>
            </a:r>
            <a:r>
              <a:rPr kumimoji="0" lang="en-US" altLang="zh-C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个，若全都发生聚变反应，其释放的能量与质量为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的标准煤燃烧时释放的热量相等；已知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kg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标准煤燃烧释放的热量约为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2.9×10</a:t>
            </a:r>
            <a:r>
              <a:rPr kumimoji="0" lang="en-US" altLang="zh-C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MeV= 1.6×10</a:t>
            </a:r>
            <a:r>
              <a:rPr kumimoji="0" lang="en-US" altLang="zh-CN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–13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约为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175" algn="l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 kg	B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kg	C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  kg	D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1 000 kg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5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D4EFE598-E93B-4103-9391-2620BC9068CC}"/>
                  </a:ext>
                </a:extLst>
              </p:cNvPr>
              <p:cNvSpPr txBox="1"/>
              <p:nvPr/>
            </p:nvSpPr>
            <p:spPr>
              <a:xfrm>
                <a:off x="741575" y="1627077"/>
                <a:ext cx="10708849" cy="404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</a:rPr>
                  <a:t>解析</a:t>
                </a:r>
                <a:r>
                  <a:rPr lang="zh-CN" altLang="en-US" sz="2800" b="1" dirty="0"/>
                  <a:t>：由反应式可知</a:t>
                </a:r>
                <a:r>
                  <a:rPr lang="en-US" altLang="zh-CN" sz="2800" b="1" dirty="0"/>
                  <a:t>6</a:t>
                </a:r>
                <a:r>
                  <a:rPr lang="zh-CN" altLang="en-US" sz="2800" b="1" dirty="0"/>
                  <a:t>个氘聚变可释放</a:t>
                </a:r>
                <a:r>
                  <a:rPr lang="en-US" altLang="zh-CN" sz="2800" b="1" dirty="0"/>
                  <a:t>43.15Mev</a:t>
                </a:r>
                <a:r>
                  <a:rPr lang="zh-CN" altLang="en-US" sz="2800" b="1" dirty="0"/>
                  <a:t>的能量，故</a:t>
                </a:r>
                <a:r>
                  <a:rPr lang="en-US" altLang="zh-CN" sz="2800" b="1" dirty="0"/>
                  <a:t>1Kg</a:t>
                </a:r>
                <a:r>
                  <a:rPr lang="zh-CN" altLang="en-US" sz="2800" b="1" dirty="0"/>
                  <a:t>海水中含有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1.0×10</a:t>
                </a:r>
                <a:r>
                  <a:rPr lang="en-US" altLang="zh-CN" sz="2800" b="1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22</a:t>
                </a:r>
                <a:r>
                  <a:rPr lang="zh-CN" altLang="zh-CN" sz="28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个</a:t>
                </a:r>
                <a:r>
                  <a:rPr lang="zh-CN" altLang="en-US" sz="28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氘核可释放的能量约为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 smtClean="0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MS Mincho" panose="02020609040205080304" pitchFamily="49" charset="-128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800" b="1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sz="2800" b="1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p>
                        </m:sSup>
                      </m:num>
                      <m:den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28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zh-CN" altLang="en-US" sz="2800" b="1" i="1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𝟏𝟓𝟏</m:t>
                    </m:r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2800" b="1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zh-CN" sz="2800" b="1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en-US" altLang="zh-CN" sz="2800" b="1" dirty="0"/>
                  <a:t>,</a:t>
                </a:r>
                <a:r>
                  <a:rPr lang="zh-CN" altLang="en-US" sz="2800" b="1" dirty="0"/>
                  <a:t>该能量相当于质量为</a:t>
                </a:r>
                <a:r>
                  <a:rPr lang="en-US" altLang="zh-CN" sz="2800" b="1" dirty="0"/>
                  <a:t>M</a:t>
                </a:r>
                <a:r>
                  <a:rPr lang="zh-CN" altLang="en-US" sz="2800" b="1" dirty="0"/>
                  <a:t>的标准煤燃烧时释放的热量，故</a:t>
                </a:r>
                <a:r>
                  <a:rPr lang="en-US" altLang="zh-CN" sz="2800" b="1" dirty="0"/>
                  <a:t>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𝟏𝟓𝟏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𝑲𝒈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𝑲𝒈</m:t>
                    </m:r>
                  </m:oMath>
                </a14:m>
                <a:r>
                  <a:rPr lang="zh-CN" altLang="en-US" sz="2800" b="1" dirty="0"/>
                  <a:t>。</a:t>
                </a:r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/>
                  <a:t>故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zh-CN" altLang="en-US" sz="2800" b="1" dirty="0"/>
                  <a:t>正确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4EFE598-E93B-4103-9391-2620BC90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5" y="1627077"/>
                <a:ext cx="10708849" cy="4040337"/>
              </a:xfrm>
              <a:prstGeom prst="rect">
                <a:avLst/>
              </a:prstGeom>
              <a:blipFill>
                <a:blip r:embed="rId2"/>
                <a:stretch>
                  <a:fillRect l="-1196" b="-3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FE9A367-E3B8-4A5C-90C3-A0F268CABD96}"/>
              </a:ext>
            </a:extLst>
          </p:cNvPr>
          <p:cNvSpPr txBox="1"/>
          <p:nvPr/>
        </p:nvSpPr>
        <p:spPr>
          <a:xfrm>
            <a:off x="741575" y="1061388"/>
            <a:ext cx="511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考查</a:t>
            </a:r>
            <a:r>
              <a:rPr lang="zh-CN" altLang="en-US" sz="2800" b="1" dirty="0"/>
              <a:t>：聚变反应、核反应方程</a:t>
            </a:r>
          </a:p>
        </p:txBody>
      </p:sp>
    </p:spTree>
    <p:extLst>
      <p:ext uri="{BB962C8B-B14F-4D97-AF65-F5344CB8AC3E}">
        <p14:creationId xmlns:p14="http://schemas.microsoft.com/office/powerpoint/2010/main" val="349748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5F60B10-4217-422B-9D04-90F8F799999F}"/>
              </a:ext>
            </a:extLst>
          </p:cNvPr>
          <p:cNvSpPr txBox="1"/>
          <p:nvPr/>
        </p:nvSpPr>
        <p:spPr>
          <a:xfrm>
            <a:off x="686392" y="1469926"/>
            <a:ext cx="11173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命题思路：</a:t>
            </a:r>
            <a:r>
              <a:rPr lang="zh-CN" altLang="en-US" sz="3200" b="1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本题以海水中氘的聚变反应为背景，与传统的煤燃烧进行对比，在考查学生基本计算能力的同时，也响应了新能源开发的号召，激发学生对科技创新的探索精神。</a:t>
            </a:r>
            <a:r>
              <a:rPr lang="zh-CN" altLang="en-US" sz="32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更加重视探究性学习和联系生活实际的理念，培养学生的综合素质。</a:t>
            </a:r>
            <a:endParaRPr lang="en-US" altLang="zh-CN" sz="28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endParaRPr lang="en-US" altLang="zh-CN" sz="2800" b="1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endParaRPr lang="zh-CN" altLang="en-US" sz="2800" b="1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B3D40AE-EA2E-4609-9AEC-89AC20D2172F}"/>
              </a:ext>
            </a:extLst>
          </p:cNvPr>
          <p:cNvSpPr txBox="1"/>
          <p:nvPr/>
        </p:nvSpPr>
        <p:spPr>
          <a:xfrm>
            <a:off x="4632960" y="6434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、试题评析</a:t>
            </a:r>
          </a:p>
        </p:txBody>
      </p:sp>
    </p:spTree>
    <p:extLst>
      <p:ext uri="{BB962C8B-B14F-4D97-AF65-F5344CB8AC3E}">
        <p14:creationId xmlns:p14="http://schemas.microsoft.com/office/powerpoint/2010/main" val="293751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79FCA6E-759E-4DB3-BD1F-DAD9B5052746}"/>
              </a:ext>
            </a:extLst>
          </p:cNvPr>
          <p:cNvSpPr txBox="1"/>
          <p:nvPr/>
        </p:nvSpPr>
        <p:spPr>
          <a:xfrm>
            <a:off x="683623" y="1431052"/>
            <a:ext cx="10824754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i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考察方向：</a:t>
            </a:r>
            <a:r>
              <a:rPr lang="zh-CN" altLang="en-US" sz="3200" b="1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以具体情景为依托，注重理论联系实际，考察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聚变反应、核反应方程、能量对比</a:t>
            </a:r>
            <a:r>
              <a:rPr lang="zh-CN" altLang="en-US" sz="32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情景化试题是考查学生物理学科素养的重要载体。高考物理命题一直注重理论联系实际，结合生产生活，以最基本的物理规律为出发点，凸显物理学科在实际生活中的应用价值。</a:t>
            </a:r>
            <a:endParaRPr lang="en-US" altLang="zh-CN" sz="3200" b="1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27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D9DD2DC-6694-47A4-94BD-90BD7BBD8D63}"/>
              </a:ext>
            </a:extLst>
          </p:cNvPr>
          <p:cNvSpPr txBox="1"/>
          <p:nvPr/>
        </p:nvSpPr>
        <p:spPr>
          <a:xfrm>
            <a:off x="1174272" y="1578985"/>
            <a:ext cx="10241874" cy="443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i="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总体评价：</a:t>
            </a:r>
            <a:r>
              <a:rPr lang="zh-CN" altLang="en-US" sz="3200" b="1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命题坚持以高考评价体系为基础，坚持“信息切入 能力考查”的原则。在考查要求方面稳中求新。</a:t>
            </a:r>
            <a:r>
              <a:rPr lang="zh-CN" altLang="en-US" sz="32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相比前几年，近两年全国</a:t>
            </a:r>
            <a:r>
              <a:rPr lang="en-US" altLang="zh-CN" sz="32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II</a:t>
            </a:r>
            <a:r>
              <a:rPr lang="zh-CN" altLang="en-US" sz="3200" b="1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卷物理试卷对学生基本计算能力要求逐步提升，对今后的物理教学具有一定的指导意义。</a:t>
            </a:r>
            <a:endParaRPr lang="en-US" altLang="zh-CN" sz="32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76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8913E542-8F2D-4AD2-9C2C-38AB93A1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1" y="1898073"/>
            <a:ext cx="5258597" cy="40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7126BDF-A79D-4F87-8642-14AD6A8B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90" y="1835032"/>
            <a:ext cx="605774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C5AE6DA-99C7-46A7-89BD-BBF02027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90" y="957489"/>
            <a:ext cx="5943600" cy="771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87735B-B30B-46B3-A587-BD41ADC1A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980" y="97878"/>
            <a:ext cx="545029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E699FBA-A746-4749-A61E-DB3994F1B042}"/>
              </a:ext>
            </a:extLst>
          </p:cNvPr>
          <p:cNvSpPr txBox="1"/>
          <p:nvPr/>
        </p:nvSpPr>
        <p:spPr>
          <a:xfrm>
            <a:off x="1663337" y="1519706"/>
            <a:ext cx="92223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Thank you for your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attention and not sleeping !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E36E5782-3D80-4DA2-9603-9053EC49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206" y="4015785"/>
            <a:ext cx="5761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谨请批评指正 ！</a:t>
            </a:r>
          </a:p>
        </p:txBody>
      </p:sp>
    </p:spTree>
    <p:extLst>
      <p:ext uri="{BB962C8B-B14F-4D97-AF65-F5344CB8AC3E}">
        <p14:creationId xmlns:p14="http://schemas.microsoft.com/office/powerpoint/2010/main" val="396912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447</Words>
  <Application>Microsoft Office PowerPoint</Application>
  <PresentationFormat>自定义</PresentationFormat>
  <Paragraphs>21</Paragraphs>
  <Slides>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 雄飞</dc:creator>
  <cp:lastModifiedBy>Administrator</cp:lastModifiedBy>
  <cp:revision>30</cp:revision>
  <dcterms:created xsi:type="dcterms:W3CDTF">2020-07-15T06:13:10Z</dcterms:created>
  <dcterms:modified xsi:type="dcterms:W3CDTF">2020-07-20T02:31:17Z</dcterms:modified>
</cp:coreProperties>
</file>